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7" r:id="rId6"/>
    <p:sldId id="266" r:id="rId7"/>
    <p:sldId id="270" r:id="rId8"/>
    <p:sldId id="260" r:id="rId9"/>
    <p:sldId id="265" r:id="rId10"/>
    <p:sldId id="268" r:id="rId11"/>
    <p:sldId id="263" r:id="rId12"/>
    <p:sldId id="269" r:id="rId13"/>
    <p:sldId id="264" r:id="rId14"/>
    <p:sldId id="262" r:id="rId15"/>
    <p:sldId id="272" r:id="rId16"/>
    <p:sldId id="271" r:id="rId17"/>
    <p:sldId id="273" r:id="rId18"/>
    <p:sldId id="276" r:id="rId19"/>
    <p:sldId id="275" r:id="rId20"/>
    <p:sldId id="278" r:id="rId21"/>
    <p:sldId id="317" r:id="rId22"/>
    <p:sldId id="329" r:id="rId23"/>
    <p:sldId id="282" r:id="rId24"/>
    <p:sldId id="333" r:id="rId25"/>
    <p:sldId id="296" r:id="rId26"/>
    <p:sldId id="318" r:id="rId27"/>
    <p:sldId id="322" r:id="rId28"/>
    <p:sldId id="334" r:id="rId29"/>
    <p:sldId id="335" r:id="rId30"/>
    <p:sldId id="321" r:id="rId31"/>
    <p:sldId id="324" r:id="rId32"/>
    <p:sldId id="336" r:id="rId33"/>
    <p:sldId id="331" r:id="rId34"/>
    <p:sldId id="323" r:id="rId35"/>
    <p:sldId id="338" r:id="rId36"/>
    <p:sldId id="330" r:id="rId37"/>
    <p:sldId id="315" r:id="rId38"/>
    <p:sldId id="337" r:id="rId39"/>
    <p:sldId id="303" r:id="rId40"/>
    <p:sldId id="316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26" r:id="rId53"/>
    <p:sldId id="325" r:id="rId54"/>
    <p:sldId id="33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83"/>
    <p:restoredTop sz="95007"/>
  </p:normalViewPr>
  <p:slideViewPr>
    <p:cSldViewPr snapToGrid="0" snapToObjects="1">
      <p:cViewPr>
        <p:scale>
          <a:sx n="98" d="100"/>
          <a:sy n="98" d="100"/>
        </p:scale>
        <p:origin x="728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7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81A74-B6BB-E248-A6EA-D8A9556A592F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9FA2F-FCBB-EF42-87F1-DE7E0B84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65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like saying “Full stack developer” Those who know, snicker a bit because it’s doing the job of at least three people: frontend, backend, </a:t>
            </a:r>
            <a:r>
              <a:rPr lang="en-US" dirty="0" err="1" smtClean="0"/>
              <a:t>sysadmin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12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01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62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7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2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07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83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2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9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like saying “Full stack developer” Those who know, snicker a bit because it’s doing the job of at least three people: frontend, backend, </a:t>
            </a:r>
            <a:r>
              <a:rPr lang="en-US" dirty="0" err="1" smtClean="0"/>
              <a:t>sysadmin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24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like saying “Full stack developer” Those who know, snicker a bit because it’s doing the job of at least three people: frontend, backend, </a:t>
            </a:r>
            <a:r>
              <a:rPr lang="en-US" dirty="0" err="1" smtClean="0"/>
              <a:t>sysadmin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57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62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1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8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67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51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34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9FA2F-FCBB-EF42-87F1-DE7E0B847A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2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64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2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4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0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92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7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2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82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pyvideo.org/pycon-us-2012/data-analysis-in-python-with-panda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3.emf"/><Relationship Id="rId6" Type="http://schemas.openxmlformats.org/officeDocument/2006/relationships/image" Target="../media/image14.png"/><Relationship Id="rId7" Type="http://schemas.openxmlformats.org/officeDocument/2006/relationships/hyperlink" Target="http://pyvideo.org/pycon-us-2012/data-analysis-in-python-with-pandas.html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pyvideo.org/pycon-us-2012/data-analysis-in-python-with-panda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pyvideo.org/pycon-us-2012/data-analysis-in-python-with-panda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yvideo.org/pycon-us-2012/data-analysis-in-python-with-pandas.html" TargetMode="Externa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regersen.dylan@gmail.com" TargetMode="External"/><Relationship Id="rId4" Type="http://schemas.openxmlformats.org/officeDocument/2006/relationships/hyperlink" Target="http://astrodsg.github.io/" TargetMode="External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hyperlink" Target="http://pyvideo.org/pycon-us-2012/data-analysis-in-python-with-panda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mailto:gregersen.dylan@gmail.com" TargetMode="External"/><Relationship Id="rId5" Type="http://schemas.openxmlformats.org/officeDocument/2006/relationships/hyperlink" Target="http://astrodsg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mailto:gregersen.dylan@gmail.com" TargetMode="External"/><Relationship Id="rId5" Type="http://schemas.openxmlformats.org/officeDocument/2006/relationships/hyperlink" Target="http://astrodsg.github.io/" TargetMode="Externa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pandas-docs/stable/tutorials.html" TargetMode="External"/><Relationship Id="rId4" Type="http://schemas.openxmlformats.org/officeDocument/2006/relationships/hyperlink" Target="https://pythonprogramming.net/python-pandas-data-analysis/" TargetMode="External"/><Relationship Id="rId5" Type="http://schemas.openxmlformats.org/officeDocument/2006/relationships/hyperlink" Target="http://pandas.pydata.org/pandas-docs/stable/10min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29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Data Science </a:t>
            </a:r>
            <a:r>
              <a:rPr lang="en-US" dirty="0" smtClean="0"/>
              <a:t>with Python and Pandas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Dylan </a:t>
            </a:r>
            <a:r>
              <a:rPr lang="en-US" cap="none" dirty="0" err="1" smtClean="0"/>
              <a:t>Gregersen</a:t>
            </a:r>
            <a:endParaRPr lang="en-US" cap="none" dirty="0" smtClean="0"/>
          </a:p>
          <a:p>
            <a:r>
              <a:rPr lang="en-US" sz="1600" cap="none" dirty="0" smtClean="0"/>
              <a:t>gregersen.dylan@gmail.com</a:t>
            </a:r>
          </a:p>
        </p:txBody>
      </p:sp>
    </p:spTree>
    <p:extLst>
      <p:ext uri="{BB962C8B-B14F-4D97-AF65-F5344CB8AC3E}">
        <p14:creationId xmlns:p14="http://schemas.microsoft.com/office/powerpoint/2010/main" val="132776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about </a:t>
            </a:r>
            <a:r>
              <a:rPr lang="en-US" b="1" dirty="0" smtClean="0"/>
              <a:t>Python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584" y="146304"/>
            <a:ext cx="5078391" cy="30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6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about </a:t>
            </a:r>
            <a:r>
              <a:rPr lang="en-US" b="1" dirty="0" smtClean="0"/>
              <a:t>Python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2114" y="1891454"/>
            <a:ext cx="3689649" cy="4126900"/>
          </a:xfrm>
        </p:spPr>
        <p:txBody>
          <a:bodyPr/>
          <a:lstStyle/>
          <a:p>
            <a:r>
              <a:rPr lang="en-US" sz="2400" b="1" dirty="0" smtClean="0"/>
              <a:t>Python </a:t>
            </a:r>
            <a:r>
              <a:rPr lang="en-US" sz="2400" dirty="0" smtClean="0"/>
              <a:t>can be used during all stages of the data science process</a:t>
            </a:r>
          </a:p>
          <a:p>
            <a:endParaRPr lang="en-US" dirty="0" smtClean="0"/>
          </a:p>
          <a:p>
            <a:r>
              <a:rPr lang="en-US" dirty="0" smtClean="0"/>
              <a:t>Python reduces development time</a:t>
            </a:r>
          </a:p>
          <a:p>
            <a:r>
              <a:rPr lang="en-US" dirty="0" smtClean="0"/>
              <a:t>Python can perform efficiently through c/</a:t>
            </a:r>
            <a:r>
              <a:rPr lang="en-US" dirty="0" err="1" smtClean="0"/>
              <a:t>c++</a:t>
            </a:r>
            <a:r>
              <a:rPr lang="en-US" dirty="0" smtClean="0"/>
              <a:t> and </a:t>
            </a:r>
            <a:r>
              <a:rPr lang="en-US" dirty="0" err="1" smtClean="0"/>
              <a:t>fortran</a:t>
            </a:r>
            <a:r>
              <a:rPr lang="en-US" dirty="0" smtClean="0"/>
              <a:t> extensions</a:t>
            </a:r>
            <a:endParaRPr lang="en-US" dirty="0"/>
          </a:p>
          <a:p>
            <a:r>
              <a:rPr lang="en-US" dirty="0" smtClean="0"/>
              <a:t>Python has a LARGE community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4604" y="1994994"/>
            <a:ext cx="6693182" cy="4023360"/>
            <a:chOff x="534604" y="1860882"/>
            <a:chExt cx="6693182" cy="40233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604" y="1860882"/>
              <a:ext cx="6693182" cy="40233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76180" y="3461245"/>
              <a:ext cx="2504916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Talend</a:t>
              </a:r>
              <a:r>
                <a:rPr lang="en-US" sz="1400" dirty="0" smtClean="0"/>
                <a:t>/Python/AWS Stuff/Spark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67428" y="2640486"/>
              <a:ext cx="705642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Python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39574" y="2049691"/>
              <a:ext cx="1567865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Python/Notebooks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93832" y="4451565"/>
              <a:ext cx="1533954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Python/Spark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80648" y="5363445"/>
              <a:ext cx="1483419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Python/</a:t>
              </a:r>
              <a:r>
                <a:rPr lang="en-US" sz="1400" dirty="0" err="1" smtClean="0"/>
                <a:t>Javascript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26851" y="5055668"/>
              <a:ext cx="1926105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Python/</a:t>
              </a:r>
              <a:r>
                <a:rPr lang="en-US" sz="1400" dirty="0" err="1" smtClean="0"/>
                <a:t>Talend</a:t>
              </a:r>
              <a:r>
                <a:rPr lang="en-US" sz="1400" dirty="0" smtClean="0"/>
                <a:t>/Redshift</a:t>
              </a:r>
              <a:endParaRPr lang="en-US" sz="14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0374" y="5839767"/>
            <a:ext cx="3332953" cy="920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At Teem we use several technologies at each step but Python is a primary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6071616" cy="1432469"/>
          </a:xfrm>
        </p:spPr>
        <p:txBody>
          <a:bodyPr/>
          <a:lstStyle/>
          <a:p>
            <a:r>
              <a:rPr lang="en-US"/>
              <a:t>Ok, So what about this </a:t>
            </a:r>
            <a:r>
              <a:rPr lang="en-US" b="1"/>
              <a:t>Pandas</a:t>
            </a:r>
            <a:r>
              <a:rPr lang="en-US"/>
              <a:t> thing?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896" y="286603"/>
            <a:ext cx="4486656" cy="33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Pandas</a:t>
            </a:r>
            <a:r>
              <a:rPr lang="en-US" dirty="0" smtClean="0"/>
              <a:t> 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8263" y="1891454"/>
            <a:ext cx="4395031" cy="402336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400" b="1" dirty="0" smtClean="0"/>
              <a:t>Pandas</a:t>
            </a:r>
            <a:r>
              <a:rPr lang="en-US" sz="2400" dirty="0" smtClean="0"/>
              <a:t> is a Python library that adds a </a:t>
            </a:r>
            <a:r>
              <a:rPr lang="en-US" sz="2400" b="1" dirty="0" err="1" smtClean="0"/>
              <a:t>DataFrame</a:t>
            </a:r>
            <a:r>
              <a:rPr lang="en-US" sz="2400" dirty="0" smtClean="0"/>
              <a:t> data structure to make the data science process easier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sz="2400" dirty="0" smtClean="0"/>
              <a:t>Pandas is performant, with many of it’s core functionalities exported to C</a:t>
            </a:r>
            <a:endParaRPr lang="en-US" sz="2400" dirty="0"/>
          </a:p>
          <a:p>
            <a:r>
              <a:rPr lang="en-US" sz="2400" dirty="0"/>
              <a:t>Pandas plays well with </a:t>
            </a:r>
            <a:r>
              <a:rPr lang="en-US" sz="2400" dirty="0" smtClean="0"/>
              <a:t>other Python </a:t>
            </a:r>
            <a:r>
              <a:rPr lang="en-US" sz="2400" dirty="0"/>
              <a:t>modeling and visualization libraries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04" y="1994994"/>
            <a:ext cx="6693182" cy="402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09" y="519396"/>
            <a:ext cx="5164088" cy="11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4896" y="1845734"/>
            <a:ext cx="5510784" cy="402336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DataFrame</a:t>
            </a:r>
            <a:r>
              <a:rPr lang="en-US" sz="2400" dirty="0" smtClean="0"/>
              <a:t> is the primary data structure in the Pandas library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400" dirty="0"/>
              <a:t>Made popular in R, many languages are now adopting a similar data structure including </a:t>
            </a:r>
            <a:r>
              <a:rPr lang="en-US" sz="2400" dirty="0" smtClean="0"/>
              <a:t>Spark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2074672"/>
            <a:ext cx="4564170" cy="35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4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4896" y="1845734"/>
            <a:ext cx="5510784" cy="402336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DataFrames</a:t>
            </a:r>
            <a:r>
              <a:rPr lang="en-US" sz="2400" dirty="0" smtClean="0"/>
              <a:t> are a tabular data structure with rows and columns and metadata about them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 Matrix like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 Each column can have different type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 Row and column metadata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 Size mutable: insert and delete columns and rows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2074672"/>
            <a:ext cx="4564170" cy="3545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95999"/>
            <a:ext cx="2365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Wes McKinney, PyCon 2012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4896" y="1845734"/>
            <a:ext cx="5510784" cy="1055962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 Pandas </a:t>
            </a:r>
            <a:r>
              <a:rPr lang="en-US" sz="2400" dirty="0" err="1" smtClean="0"/>
              <a:t>DataFrame</a:t>
            </a:r>
            <a:r>
              <a:rPr lang="en-US" sz="2400" dirty="0" smtClean="0"/>
              <a:t> </a:t>
            </a:r>
            <a:r>
              <a:rPr lang="en-US" sz="2400" i="1" dirty="0" smtClean="0"/>
              <a:t>can </a:t>
            </a:r>
            <a:r>
              <a:rPr lang="en-US" sz="2400" dirty="0" smtClean="0"/>
              <a:t>be thought of as a Python dictionary of </a:t>
            </a:r>
            <a:r>
              <a:rPr lang="en-US" sz="2400" dirty="0" err="1"/>
              <a:t>n</a:t>
            </a:r>
            <a:r>
              <a:rPr lang="en-US" sz="2400" dirty="0" err="1" smtClean="0"/>
              <a:t>umpy</a:t>
            </a:r>
            <a:r>
              <a:rPr lang="en-US" sz="2400" dirty="0" smtClean="0"/>
              <a:t> arrays</a:t>
            </a:r>
            <a:endParaRPr lang="en-US" sz="24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2074672"/>
            <a:ext cx="4564170" cy="354584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189250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Document" r:id="rId4" imgW="9144000" imgH="190500" progId="Word.Document.12">
                  <p:embed/>
                </p:oleObj>
              </mc:Choice>
              <mc:Fallback>
                <p:oleObj name="Document" r:id="rId4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0" y="2902830"/>
            <a:ext cx="3251200" cy="19304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5644896" y="5317036"/>
            <a:ext cx="5510784" cy="10559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 smtClean="0"/>
              <a:t>Aside: One column of a </a:t>
            </a:r>
            <a:r>
              <a:rPr lang="en-US" b="1" dirty="0" err="1" smtClean="0"/>
              <a:t>DataFrame</a:t>
            </a:r>
            <a:r>
              <a:rPr lang="en-US" dirty="0" smtClean="0"/>
              <a:t> is called a </a:t>
            </a:r>
            <a:r>
              <a:rPr lang="en-US" b="1" dirty="0" smtClean="0"/>
              <a:t>Series</a:t>
            </a:r>
            <a:endParaRPr lang="en-US" i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0" y="6095999"/>
            <a:ext cx="2365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7"/>
              </a:rPr>
              <a:t>Wes McKinney, PyCon 2012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93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: The </a:t>
            </a:r>
            <a:r>
              <a:rPr lang="en-US" b="1" dirty="0" smtClean="0"/>
              <a:t>Series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184" y="3075305"/>
            <a:ext cx="32512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52002"/>
          <a:stretch/>
        </p:blipFill>
        <p:spPr>
          <a:xfrm>
            <a:off x="646176" y="2074673"/>
            <a:ext cx="2194560" cy="35519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827520" y="2074673"/>
            <a:ext cx="5057648" cy="388721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charset="0"/>
              <a:buChar char="•"/>
            </a:pPr>
            <a:r>
              <a:rPr lang="en-US" sz="2400" i="1" dirty="0" smtClean="0"/>
              <a:t> </a:t>
            </a:r>
            <a:r>
              <a:rPr lang="en-US" sz="2800" dirty="0" smtClean="0"/>
              <a:t>Subclass of </a:t>
            </a:r>
            <a:r>
              <a:rPr lang="en-US" sz="2800" i="1" dirty="0" err="1" smtClean="0"/>
              <a:t>numpy.ndarray</a:t>
            </a:r>
            <a:endParaRPr lang="en-US" sz="2800" i="1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charset="0"/>
              <a:buChar char="•"/>
            </a:pPr>
            <a:r>
              <a:rPr lang="en-US" sz="2800" i="1" dirty="0"/>
              <a:t> </a:t>
            </a:r>
            <a:r>
              <a:rPr lang="en-US" sz="2800" dirty="0" smtClean="0"/>
              <a:t>Data: any </a:t>
            </a:r>
            <a:r>
              <a:rPr lang="en-US" sz="2800" dirty="0" err="1" smtClean="0"/>
              <a:t>dtype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charset="0"/>
              <a:buChar char="•"/>
            </a:pPr>
            <a:r>
              <a:rPr lang="en-US" sz="2800" i="1" dirty="0"/>
              <a:t> </a:t>
            </a:r>
            <a:r>
              <a:rPr lang="en-US" sz="2800" dirty="0" smtClean="0"/>
              <a:t>Index labels</a:t>
            </a:r>
            <a:r>
              <a:rPr lang="en-US" sz="2800" i="1" dirty="0" smtClean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charset="0"/>
              <a:buChar char="•"/>
            </a:pPr>
            <a:r>
              <a:rPr lang="en-US" sz="2800" i="1" dirty="0"/>
              <a:t> </a:t>
            </a:r>
            <a:r>
              <a:rPr lang="en-US" sz="2800" dirty="0" smtClean="0"/>
              <a:t>Duplicate row indexes are possible (but some functions require unique)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095999"/>
            <a:ext cx="2365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Wes McKinney, PyCon 2012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11680" y="2074673"/>
            <a:ext cx="1111504" cy="276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3399" y="207467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1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Index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00"/>
          <a:stretch/>
        </p:blipFill>
        <p:spPr>
          <a:xfrm>
            <a:off x="646176" y="2074672"/>
            <a:ext cx="1371600" cy="35519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010297" y="2074673"/>
            <a:ext cx="7874871" cy="388721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charset="0"/>
              <a:buChar char="•"/>
            </a:pPr>
            <a:r>
              <a:rPr lang="en-US" sz="2800" i="1" dirty="0" smtClean="0"/>
              <a:t> </a:t>
            </a:r>
            <a:r>
              <a:rPr lang="en-US" sz="2800" dirty="0" smtClean="0"/>
              <a:t>Every axis has an index</a:t>
            </a:r>
            <a:endParaRPr lang="en-US" sz="2800" i="1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</a:pPr>
            <a:r>
              <a:rPr lang="en-US" sz="2800" i="1" dirty="0"/>
              <a:t> </a:t>
            </a:r>
            <a:r>
              <a:rPr lang="en-US" sz="2800" dirty="0" smtClean="0"/>
              <a:t>Used to implement: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charset="0"/>
              <a:buChar char="•"/>
            </a:pPr>
            <a:r>
              <a:rPr lang="en-US" sz="2400" dirty="0" smtClean="0"/>
              <a:t>Fast lookups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Font typeface="Arial" charset="0"/>
              <a:buChar char="•"/>
            </a:pPr>
            <a:r>
              <a:rPr lang="en-US" sz="2400" dirty="0" smtClean="0"/>
              <a:t>Data alignment and join operations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Font typeface="Arial" charset="0"/>
              <a:buChar char="•"/>
            </a:pPr>
            <a:r>
              <a:rPr lang="en-US" sz="2800" dirty="0" smtClean="0"/>
              <a:t> Each axis index is a self-contained data structure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095999"/>
            <a:ext cx="2365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Wes McKinney, PyCon 2012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7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Index </a:t>
            </a:r>
            <a:r>
              <a:rPr lang="en-US" dirty="0" smtClean="0"/>
              <a:t>: Data Alignment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1954" y="1845734"/>
            <a:ext cx="3683726" cy="40233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Index is used for data alignment when doing join actions (like + - * / )</a:t>
            </a:r>
          </a:p>
          <a:p>
            <a:endParaRPr lang="en-US" sz="2400" dirty="0"/>
          </a:p>
          <a:p>
            <a:r>
              <a:rPr lang="en-US" sz="2400" dirty="0" smtClean="0"/>
              <a:t>Does an “Outer” join by default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095999"/>
            <a:ext cx="2365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Wes McKinney, PyCon 2012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4850"/>
            <a:ext cx="7336246" cy="39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22" y="2522247"/>
            <a:ext cx="2493238" cy="2333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3" y="1877631"/>
            <a:ext cx="4662569" cy="402336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My name is Dylan </a:t>
            </a:r>
            <a:r>
              <a:rPr lang="en-US" dirty="0" err="1" smtClean="0"/>
              <a:t>Gregersen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I have a degree in Physics and published research in Astronomy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I currently work at Teem as a Data Scientist and Python Dev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I love getting outside by skiing, kayaking or hiking. I’m also progressing to a swing dance king!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>
                <a:hlinkClick r:id="rId3"/>
              </a:rPr>
              <a:t>gregersen.dylan@gmail.com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>
                <a:hlinkClick r:id="rId4"/>
              </a:rPr>
              <a:t>astrodsg.github.io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42" y="33734"/>
            <a:ext cx="1983770" cy="2645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72" y="1282910"/>
            <a:ext cx="3290205" cy="4386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0953" y="4350014"/>
            <a:ext cx="2013214" cy="21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9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Index </a:t>
            </a:r>
            <a:r>
              <a:rPr lang="en-US" dirty="0"/>
              <a:t>: Data Alignment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4503" y="2300604"/>
            <a:ext cx="7119257" cy="3232150"/>
            <a:chOff x="1097280" y="2254250"/>
            <a:chExt cx="7788237" cy="3086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2254250"/>
              <a:ext cx="2286000" cy="2349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8534" y="2273300"/>
              <a:ext cx="1651000" cy="304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4617" y="2254250"/>
              <a:ext cx="2120900" cy="30861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3280" y="3077755"/>
              <a:ext cx="798712" cy="7888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9363" y="3077755"/>
              <a:ext cx="835425" cy="86327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0" y="6095999"/>
            <a:ext cx="2365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7"/>
              </a:rPr>
              <a:t>Wes McKinney, PyCon 2012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576013" y="2358480"/>
            <a:ext cx="4297680" cy="3174274"/>
          </a:xfrm>
        </p:spPr>
        <p:txBody>
          <a:bodyPr>
            <a:normAutofit/>
          </a:bodyPr>
          <a:lstStyle/>
          <a:p>
            <a:r>
              <a:rPr lang="en-US" sz="2800" b="1" dirty="0" err="1" smtClean="0"/>
              <a:t>DataFrame</a:t>
            </a:r>
            <a:r>
              <a:rPr lang="en-US" sz="2800" dirty="0" smtClean="0"/>
              <a:t> joins / align on both axes</a:t>
            </a:r>
          </a:p>
          <a:p>
            <a:endParaRPr lang="en-US" sz="2800" dirty="0"/>
          </a:p>
          <a:p>
            <a:r>
              <a:rPr lang="en-US" dirty="0" smtClean="0"/>
              <a:t>Technically the columns are an index </a:t>
            </a:r>
            <a:r>
              <a:rPr lang="mr-IN" dirty="0" smtClean="0"/>
              <a:t>–</a:t>
            </a:r>
            <a:r>
              <a:rPr lang="en-US" dirty="0" smtClean="0"/>
              <a:t> which allows Pandas to have an N-dim data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0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with Pandas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9" y="1891454"/>
            <a:ext cx="6693182" cy="40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60" y="2427031"/>
            <a:ext cx="3979129" cy="2665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589" y="3346572"/>
            <a:ext cx="730106" cy="8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with Pandas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9" y="1891454"/>
            <a:ext cx="6693182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76551" y="1891454"/>
            <a:ext cx="38876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Pandas</a:t>
            </a:r>
            <a:r>
              <a:rPr lang="en-US" dirty="0" smtClean="0"/>
              <a:t> </a:t>
            </a:r>
            <a:r>
              <a:rPr lang="en-US" dirty="0" smtClean="0"/>
              <a:t>has </a:t>
            </a:r>
            <a:r>
              <a:rPr lang="en-US" dirty="0" smtClean="0"/>
              <a:t>tools which</a:t>
            </a:r>
            <a:r>
              <a:rPr lang="en-US" dirty="0" smtClean="0"/>
              <a:t> can help </a:t>
            </a:r>
            <a:r>
              <a:rPr lang="en-US" dirty="0" smtClean="0"/>
              <a:t>across all steps of data science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IO and Format Conversions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Descriptive Info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Mutability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Filtering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Flexible Accessing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Handling Missing Values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Statistics </a:t>
            </a:r>
            <a:r>
              <a:rPr lang="en-US" dirty="0" smtClean="0"/>
              <a:t>and Math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Groupby</a:t>
            </a:r>
            <a:r>
              <a:rPr lang="en-US" dirty="0" smtClean="0"/>
              <a:t> Aggregation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Alignment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Visualization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Date Time Handling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Library Compatibility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7530817" cy="1450757"/>
          </a:xfrm>
        </p:spPr>
        <p:txBody>
          <a:bodyPr>
            <a:normAutofit/>
          </a:bodyPr>
          <a:lstStyle/>
          <a:p>
            <a:r>
              <a:rPr lang="en-US" b="1" dirty="0" smtClean="0"/>
              <a:t>IO and Format Conversion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6016" y="2655353"/>
            <a:ext cx="24950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These will construct a Pandas </a:t>
            </a:r>
            <a:r>
              <a:rPr lang="en-US" sz="2400" dirty="0" err="1" smtClean="0"/>
              <a:t>DataFrame</a:t>
            </a:r>
            <a:r>
              <a:rPr lang="en-US" sz="2400" dirty="0" smtClean="0"/>
              <a:t> from the specified storage format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621563" y="2524724"/>
            <a:ext cx="2729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These will output a Pandas </a:t>
            </a:r>
            <a:r>
              <a:rPr lang="en-US" sz="2400" dirty="0" err="1" smtClean="0"/>
              <a:t>DataFrame</a:t>
            </a:r>
            <a:r>
              <a:rPr lang="en-US" sz="2400" dirty="0" smtClean="0"/>
              <a:t> to a specified format</a:t>
            </a:r>
            <a:endParaRPr lang="en-US" sz="2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528740" y="2310034"/>
            <a:ext cx="3033123" cy="3686266"/>
            <a:chOff x="2528740" y="2310034"/>
            <a:chExt cx="3033123" cy="36862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7863" y="2310034"/>
              <a:ext cx="2794000" cy="3568700"/>
            </a:xfrm>
            <a:prstGeom prst="rect">
              <a:avLst/>
            </a:prstGeom>
          </p:spPr>
        </p:pic>
        <p:sp>
          <p:nvSpPr>
            <p:cNvPr id="15" name="Left Brace 14"/>
            <p:cNvSpPr/>
            <p:nvPr/>
          </p:nvSpPr>
          <p:spPr>
            <a:xfrm>
              <a:off x="2528740" y="2310034"/>
              <a:ext cx="502921" cy="3686266"/>
            </a:xfrm>
            <a:prstGeom prst="leftBrace">
              <a:avLst>
                <a:gd name="adj1" fmla="val 8333"/>
                <a:gd name="adj2" fmla="val 24394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0037671" y="1357595"/>
            <a:ext cx="553442" cy="57324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235440" y="182880"/>
            <a:ext cx="1985554" cy="83602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295840" y="2079318"/>
            <a:ext cx="2795735" cy="4387993"/>
            <a:chOff x="8295840" y="2079318"/>
            <a:chExt cx="2795735" cy="438799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8659465" y="2079318"/>
              <a:ext cx="2432110" cy="4387992"/>
            </a:xfrm>
            <a:prstGeom prst="rect">
              <a:avLst/>
            </a:prstGeom>
          </p:spPr>
        </p:pic>
        <p:sp>
          <p:nvSpPr>
            <p:cNvPr id="16" name="Left Brace 15"/>
            <p:cNvSpPr/>
            <p:nvPr/>
          </p:nvSpPr>
          <p:spPr>
            <a:xfrm>
              <a:off x="8295840" y="2079318"/>
              <a:ext cx="639153" cy="4387993"/>
            </a:xfrm>
            <a:prstGeom prst="leftBrace">
              <a:avLst>
                <a:gd name="adj1" fmla="val 8333"/>
                <a:gd name="adj2" fmla="val 24394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7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7530817" cy="1450757"/>
          </a:xfrm>
        </p:spPr>
        <p:txBody>
          <a:bodyPr>
            <a:normAutofit/>
          </a:bodyPr>
          <a:lstStyle/>
          <a:p>
            <a:r>
              <a:rPr lang="en-US" b="1" dirty="0" smtClean="0"/>
              <a:t>IO and Format Conversion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0037671" y="1357595"/>
            <a:ext cx="553442" cy="57324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235440" y="182880"/>
            <a:ext cx="1985554" cy="83602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1930835"/>
            <a:ext cx="7016295" cy="428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0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Descriptive </a:t>
            </a:r>
            <a:r>
              <a:rPr lang="en-US" b="1" dirty="0"/>
              <a:t>T</a:t>
            </a:r>
            <a:r>
              <a:rPr lang="en-US" b="1" dirty="0" smtClean="0"/>
              <a:t>ools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351622" y="104504"/>
            <a:ext cx="840377" cy="54864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580914" y="1423850"/>
            <a:ext cx="927463" cy="56170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873868"/>
            <a:ext cx="3534549" cy="43975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780" y="1829724"/>
            <a:ext cx="2850366" cy="44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Mutability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351622" y="104504"/>
            <a:ext cx="840377" cy="54864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914709" y="352699"/>
            <a:ext cx="822960" cy="60089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858554"/>
            <a:ext cx="7064788" cy="44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Filtering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369040" y="0"/>
            <a:ext cx="822960" cy="1885768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1885768"/>
            <a:ext cx="4620442" cy="450196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862457" y="411091"/>
            <a:ext cx="822960" cy="60089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862456" y="1210673"/>
            <a:ext cx="1506583" cy="813289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4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Flexible Accessing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927771" y="0"/>
            <a:ext cx="2264229" cy="192024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897" y="2805801"/>
            <a:ext cx="2877857" cy="237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706" y="2897241"/>
            <a:ext cx="3298433" cy="3348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17" y="2897241"/>
            <a:ext cx="2301316" cy="15755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0" y="2011680"/>
            <a:ext cx="683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[ ]</a:t>
            </a:r>
            <a:r>
              <a:rPr lang="en-US" dirty="0" smtClean="0"/>
              <a:t>, </a:t>
            </a:r>
            <a:r>
              <a:rPr lang="en-US" b="1" dirty="0" err="1" smtClean="0"/>
              <a:t>iloc</a:t>
            </a:r>
            <a:r>
              <a:rPr lang="en-US" dirty="0" smtClean="0"/>
              <a:t>, </a:t>
            </a:r>
            <a:r>
              <a:rPr lang="en-US" b="1" dirty="0" err="1" smtClean="0"/>
              <a:t>loc</a:t>
            </a:r>
            <a:r>
              <a:rPr lang="en-US" dirty="0" smtClean="0"/>
              <a:t>, </a:t>
            </a:r>
            <a:r>
              <a:rPr lang="en-US" b="1" dirty="0" smtClean="0"/>
              <a:t>ix</a:t>
            </a:r>
            <a:r>
              <a:rPr lang="en-US" dirty="0" smtClean="0"/>
              <a:t> exist to access the data using </a:t>
            </a:r>
            <a:r>
              <a:rPr lang="en-US" b="1" dirty="0" smtClean="0"/>
              <a:t>integer position </a:t>
            </a:r>
            <a:r>
              <a:rPr lang="en-US" dirty="0" smtClean="0"/>
              <a:t>and </a:t>
            </a:r>
            <a:r>
              <a:rPr lang="en-US" b="1" dirty="0" smtClean="0"/>
              <a:t>labels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237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Handling Missing Values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369040" y="0"/>
            <a:ext cx="822960" cy="1528354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867988"/>
            <a:ext cx="3890662" cy="444994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9901646" y="411090"/>
            <a:ext cx="822960" cy="60089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9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mtClean="0"/>
              <a:t>Statistics </a:t>
            </a:r>
            <a:r>
              <a:rPr lang="en-US" b="1" dirty="0" smtClean="0"/>
              <a:t>and Math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351622" y="104504"/>
            <a:ext cx="840377" cy="1384662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47000" y="2441975"/>
            <a:ext cx="98084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.min</a:t>
            </a:r>
          </a:p>
          <a:p>
            <a:r>
              <a:rPr lang="en-US" dirty="0" smtClean="0"/>
              <a:t>.max</a:t>
            </a:r>
          </a:p>
          <a:p>
            <a:r>
              <a:rPr lang="en-US" dirty="0" smtClean="0"/>
              <a:t>.sum</a:t>
            </a:r>
          </a:p>
          <a:p>
            <a:r>
              <a:rPr lang="en-US" dirty="0" smtClean="0"/>
              <a:t>.diff</a:t>
            </a:r>
          </a:p>
          <a:p>
            <a:r>
              <a:rPr lang="en-US" dirty="0" smtClean="0"/>
              <a:t>.abs</a:t>
            </a:r>
          </a:p>
          <a:p>
            <a:r>
              <a:rPr lang="en-US" dirty="0" smtClean="0"/>
              <a:t>.add</a:t>
            </a:r>
          </a:p>
          <a:p>
            <a:r>
              <a:rPr lang="en-US" dirty="0" smtClean="0"/>
              <a:t>.sub</a:t>
            </a:r>
          </a:p>
          <a:p>
            <a:r>
              <a:rPr lang="en-US" dirty="0" smtClean="0"/>
              <a:t>.product</a:t>
            </a:r>
          </a:p>
          <a:p>
            <a:r>
              <a:rPr lang="en-US" dirty="0" smtClean="0"/>
              <a:t>.pow</a:t>
            </a:r>
          </a:p>
          <a:p>
            <a:r>
              <a:rPr lang="en-US" dirty="0" smtClean="0"/>
              <a:t>.rank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844335" y="2428912"/>
            <a:ext cx="101457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.mean</a:t>
            </a:r>
          </a:p>
          <a:p>
            <a:r>
              <a:rPr lang="en-US" dirty="0" smtClean="0"/>
              <a:t>.mode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std</a:t>
            </a:r>
            <a:endParaRPr lang="en-US" dirty="0" smtClean="0"/>
          </a:p>
          <a:p>
            <a:r>
              <a:rPr lang="en-US" dirty="0" smtClean="0"/>
              <a:t>.skew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quantile</a:t>
            </a:r>
            <a:endParaRPr lang="en-US" dirty="0" smtClean="0"/>
          </a:p>
          <a:p>
            <a:r>
              <a:rPr lang="en-US" dirty="0" smtClean="0"/>
              <a:t>.median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corr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cov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77" y="1867989"/>
            <a:ext cx="2445680" cy="4397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746" y="1788270"/>
            <a:ext cx="2420353" cy="44776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032" y="2407038"/>
            <a:ext cx="3850034" cy="37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Groupby</a:t>
            </a:r>
            <a:r>
              <a:rPr lang="en-US" b="1" dirty="0" smtClean="0"/>
              <a:t> Aggregation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633166" y="1410789"/>
            <a:ext cx="822960" cy="529046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314612" y="55127"/>
            <a:ext cx="822960" cy="1355662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810206" y="421277"/>
            <a:ext cx="822960" cy="529046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939835"/>
            <a:ext cx="3928800" cy="46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Data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314612" y="55127"/>
            <a:ext cx="822960" cy="1355662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810206" y="421277"/>
            <a:ext cx="822960" cy="529046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1" y="2552337"/>
            <a:ext cx="3914793" cy="2333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209" y="2142309"/>
            <a:ext cx="4278628" cy="39921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622" y="3990761"/>
            <a:ext cx="4494893" cy="25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Date Time Handling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888584" y="411091"/>
            <a:ext cx="822959" cy="607812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297196" y="0"/>
            <a:ext cx="822959" cy="607812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992000" y="1254035"/>
            <a:ext cx="1424937" cy="769927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2" y="1913318"/>
            <a:ext cx="5498540" cy="4748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553" y="1913318"/>
            <a:ext cx="2943544" cy="36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9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Visualization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633166" y="1338945"/>
            <a:ext cx="822960" cy="60089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2011679"/>
            <a:ext cx="5318378" cy="3683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546" y="2011679"/>
            <a:ext cx="5118100" cy="4089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629" y="6009636"/>
            <a:ext cx="888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more check out 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pandas.pydata.org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/pandas-docs/version/0.18.1/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visualization.html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73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Library Compatibility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196251" y="0"/>
            <a:ext cx="2995749" cy="2011679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25" y="2411881"/>
            <a:ext cx="3365500" cy="73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806" y="2423009"/>
            <a:ext cx="7151025" cy="181177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015368" y="4223657"/>
            <a:ext cx="2705463" cy="1560845"/>
            <a:chOff x="9015368" y="4223657"/>
            <a:chExt cx="2705463" cy="156084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5368" y="4275514"/>
              <a:ext cx="2705463" cy="1508988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9190534" y="4223657"/>
              <a:ext cx="2355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smtClean="0">
                  <a:solidFill>
                    <a:schemeClr val="bg1"/>
                  </a:solidFill>
                </a:rPr>
                <a:t>www.python-excel.org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936" y="4088281"/>
            <a:ext cx="4109746" cy="22697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411914"/>
            <a:ext cx="2743200" cy="863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8630" y="1896412"/>
            <a:ext cx="3911600" cy="673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8738" y="5659301"/>
            <a:ext cx="2394960" cy="98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with Pandas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9" y="1891454"/>
            <a:ext cx="6693182" cy="40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9232"/>
            <a:ext cx="3012022" cy="1691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953" y="0"/>
            <a:ext cx="3003047" cy="17373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76551" y="1891454"/>
            <a:ext cx="38876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Pandas</a:t>
            </a:r>
            <a:r>
              <a:rPr lang="en-US" dirty="0" smtClean="0"/>
              <a:t> </a:t>
            </a:r>
            <a:r>
              <a:rPr lang="en-US" dirty="0" smtClean="0"/>
              <a:t>has </a:t>
            </a:r>
            <a:r>
              <a:rPr lang="en-US" dirty="0" smtClean="0"/>
              <a:t>tools which</a:t>
            </a:r>
            <a:r>
              <a:rPr lang="en-US" dirty="0" smtClean="0"/>
              <a:t> can help </a:t>
            </a:r>
            <a:r>
              <a:rPr lang="en-US" dirty="0" smtClean="0"/>
              <a:t>across all steps of data science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IO and Format Conversions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Descriptive Info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Mutability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Filtering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Flexible Accessing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Handling Missing Values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Statistics </a:t>
            </a:r>
            <a:r>
              <a:rPr lang="en-US" dirty="0" smtClean="0"/>
              <a:t>and Math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Groupby</a:t>
            </a:r>
            <a:r>
              <a:rPr lang="en-US" dirty="0" smtClean="0"/>
              <a:t> Aggregation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Alignment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Visualization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Date Time Handling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Library Compatibility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052" y="2367287"/>
            <a:ext cx="8083554" cy="676359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 smtClean="0"/>
              <a:t>Data Science </a:t>
            </a:r>
            <a:r>
              <a:rPr lang="en-US" sz="9600" dirty="0" smtClean="0"/>
              <a:t>roughly describes the multi-disciplinary process of using data to answering questions about the world around us</a:t>
            </a:r>
          </a:p>
          <a:p>
            <a:endParaRPr lang="en-US" dirty="0"/>
          </a:p>
          <a:p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606" y="1836542"/>
            <a:ext cx="2597153" cy="1561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91" y="3753402"/>
            <a:ext cx="2162296" cy="16798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55052" y="3753402"/>
            <a:ext cx="7796171" cy="132418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Python is a powerful language for data science and the library Pandas provides a powerful </a:t>
            </a:r>
            <a:r>
              <a:rPr lang="en-US" sz="2400" b="1" dirty="0" err="1" smtClean="0"/>
              <a:t>DataFrame</a:t>
            </a:r>
            <a:r>
              <a:rPr lang="en-US" sz="2400" b="1" dirty="0" smtClean="0"/>
              <a:t> </a:t>
            </a:r>
            <a:r>
              <a:rPr lang="en-US" sz="2400" dirty="0" smtClean="0"/>
              <a:t>data structure which aids data science’s quest to answer questions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052" y="5649812"/>
            <a:ext cx="3041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dirty="0">
                <a:hlinkClick r:id="rId4"/>
              </a:rPr>
              <a:t>gregersen.dylan@gmail.com</a:t>
            </a:r>
            <a:endParaRPr lang="en-US" dirty="0"/>
          </a:p>
          <a:p>
            <a:pPr lvl="0" defTabSz="914400">
              <a:defRPr/>
            </a:pPr>
            <a:r>
              <a:rPr lang="en-US" dirty="0">
                <a:hlinkClick r:id="rId5"/>
              </a:rPr>
              <a:t>astrodsg.github.io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 Summary</a:t>
            </a:r>
            <a:r>
              <a:rPr lang="mr-IN" b="1" dirty="0" smtClean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190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052" y="2367287"/>
            <a:ext cx="8083554" cy="676359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 smtClean="0"/>
              <a:t>Data Science </a:t>
            </a:r>
            <a:r>
              <a:rPr lang="en-US" sz="9600" dirty="0" smtClean="0"/>
              <a:t>roughly describes the multi-disciplinary process of using data to answering questions about the world around us</a:t>
            </a:r>
          </a:p>
          <a:p>
            <a:endParaRPr lang="en-US" dirty="0"/>
          </a:p>
          <a:p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0" y="128354"/>
            <a:ext cx="3033183" cy="2026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606" y="1836542"/>
            <a:ext cx="2597153" cy="15611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5052" y="5649812"/>
            <a:ext cx="3041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dirty="0">
                <a:hlinkClick r:id="rId4"/>
              </a:rPr>
              <a:t>gregersen.dylan@gmail.com</a:t>
            </a:r>
            <a:endParaRPr lang="en-US" dirty="0"/>
          </a:p>
          <a:p>
            <a:pPr lvl="0" defTabSz="914400">
              <a:defRPr/>
            </a:pPr>
            <a:r>
              <a:rPr lang="en-US" dirty="0">
                <a:hlinkClick r:id="rId5"/>
              </a:rPr>
              <a:t>astrodsg.github.io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96342" y="286603"/>
            <a:ext cx="7759337" cy="1450757"/>
          </a:xfrm>
        </p:spPr>
        <p:txBody>
          <a:bodyPr/>
          <a:lstStyle/>
          <a:p>
            <a:r>
              <a:rPr lang="en-US" b="1" dirty="0" smtClean="0"/>
              <a:t>Thank You!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91" y="3753402"/>
            <a:ext cx="2162296" cy="16798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55052" y="3753402"/>
            <a:ext cx="7796171" cy="132418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Python is a powerful language for data science and the library Pandas provides a powerful </a:t>
            </a:r>
            <a:r>
              <a:rPr lang="en-US" sz="2400" b="1" dirty="0" err="1" smtClean="0"/>
              <a:t>DataFrame</a:t>
            </a:r>
            <a:r>
              <a:rPr lang="en-US" sz="2400" b="1" dirty="0" smtClean="0"/>
              <a:t> </a:t>
            </a:r>
            <a:r>
              <a:rPr lang="en-US" sz="2400" dirty="0" smtClean="0"/>
              <a:t>data structure which aids data science’s quest to answer questions</a:t>
            </a:r>
          </a:p>
        </p:txBody>
      </p:sp>
    </p:spTree>
    <p:extLst>
      <p:ext uri="{BB962C8B-B14F-4D97-AF65-F5344CB8AC3E}">
        <p14:creationId xmlns:p14="http://schemas.microsoft.com/office/powerpoint/2010/main" val="16514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 this way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003" y="2116001"/>
            <a:ext cx="5532483" cy="369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76551" y="1891454"/>
            <a:ext cx="48071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Science </a:t>
            </a:r>
            <a:r>
              <a:rPr lang="en-US" sz="2400" dirty="0"/>
              <a:t>is a combination of collecting, </a:t>
            </a:r>
            <a:r>
              <a:rPr lang="en-US" sz="2400" dirty="0" err="1"/>
              <a:t>munging</a:t>
            </a:r>
            <a:r>
              <a:rPr lang="en-US" sz="2400" dirty="0"/>
              <a:t>, analyzing, visualizing, and communicating </a:t>
            </a:r>
          </a:p>
          <a:p>
            <a:r>
              <a:rPr lang="en-US" sz="2400" dirty="0"/>
              <a:t>data to </a:t>
            </a:r>
            <a:r>
              <a:rPr lang="en-US" sz="2400" b="1" dirty="0"/>
              <a:t>answer questions </a:t>
            </a:r>
            <a:r>
              <a:rPr lang="en-US" sz="2400" dirty="0"/>
              <a:t>about the world around us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9" y="1891454"/>
            <a:ext cx="6693182" cy="40233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6095999"/>
            <a:ext cx="643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4" invalidUrl="http://pdf.th7.cn/down/files/1407/Doing Data Science.pdf"/>
              </a:rPr>
              <a:t>Rachel Schutt &amp; Cathy O’Neil in Doing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5" invalidUrl="http://pdf.th7.cn/down/files/1407/Doing Data Science.pdf"/>
              </a:rPr>
              <a:t>Data Science: Straight Talk From the Frontline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and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894423" cy="40233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hlinkClick r:id="rId2" invalidUrl="http://pdf.th7.cn/down/files/1407/Doing Data Science.pdf"/>
              </a:rPr>
              <a:t>Doing Data Science : Straight Talk From the Frontline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pandas.pydata.org</a:t>
            </a:r>
            <a:r>
              <a:rPr lang="en-US" dirty="0">
                <a:hlinkClick r:id="rId3"/>
              </a:rPr>
              <a:t>/pandas-docs/stable/</a:t>
            </a:r>
            <a:r>
              <a:rPr lang="en-US" dirty="0" err="1">
                <a:hlinkClick r:id="rId3"/>
              </a:rPr>
              <a:t>tutorials.html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://pythonprogramming.net/python-pandas-data-analysis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www.youtube.com/watch?v=yzIMircGU5I&amp;list=PL5-da3qGB5ICCsgW1MxlZ0Hq8LL5U3u9y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github.com/brandon-rhodes/pycon-pandas-tutorial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pandas.pydata.org/talks.html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5"/>
              </a:rPr>
              <a:t>https://github.com/pandas-dev/pandas/blob/master/doc/cheatsheet/Pandas_Cheat_Sheet.pdf</a:t>
            </a:r>
          </a:p>
        </p:txBody>
      </p:sp>
    </p:spTree>
    <p:extLst>
      <p:ext uri="{BB962C8B-B14F-4D97-AF65-F5344CB8AC3E}">
        <p14:creationId xmlns:p14="http://schemas.microsoft.com/office/powerpoint/2010/main" val="173471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5591683"/>
          </a:xfrm>
        </p:spPr>
        <p:txBody>
          <a:bodyPr>
            <a:normAutofit/>
          </a:bodyPr>
          <a:lstStyle/>
          <a:p>
            <a:r>
              <a:rPr lang="en-US" sz="8000" dirty="0" smtClean="0"/>
              <a:t>Creating a </a:t>
            </a:r>
            <a:r>
              <a:rPr lang="en-US" sz="8000" dirty="0" err="1" smtClean="0"/>
              <a:t>DataFrame</a:t>
            </a:r>
            <a:r>
              <a:rPr lang="en-US" sz="8000" dirty="0" smtClean="0"/>
              <a:t/>
            </a:r>
            <a:br>
              <a:rPr lang="en-US" sz="8000" dirty="0" smtClean="0"/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28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DataFrame</a:t>
            </a:r>
            <a:r>
              <a:rPr lang="en-US" b="1" dirty="0" smtClean="0"/>
              <a:t> : </a:t>
            </a:r>
            <a:r>
              <a:rPr lang="en-US" dirty="0" smtClean="0"/>
              <a:t>Creation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2074672"/>
            <a:ext cx="4564170" cy="354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439" y="1933304"/>
            <a:ext cx="5385356" cy="48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DataFrame</a:t>
            </a:r>
            <a:r>
              <a:rPr lang="en-US" b="1" dirty="0" smtClean="0"/>
              <a:t> : </a:t>
            </a:r>
            <a:r>
              <a:rPr lang="en-US" dirty="0" smtClean="0"/>
              <a:t>Creation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2074672"/>
            <a:ext cx="4564170" cy="3545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283" y="1933303"/>
            <a:ext cx="6769245" cy="475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5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DataFrame</a:t>
            </a:r>
            <a:r>
              <a:rPr lang="en-US" b="1" dirty="0" smtClean="0"/>
              <a:t> : </a:t>
            </a:r>
            <a:r>
              <a:rPr lang="en-US" dirty="0"/>
              <a:t>Creation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2074672"/>
            <a:ext cx="4564170" cy="3545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540" y="1832610"/>
            <a:ext cx="3530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4220083"/>
          </a:xfrm>
        </p:spPr>
        <p:txBody>
          <a:bodyPr>
            <a:normAutofit/>
          </a:bodyPr>
          <a:lstStyle/>
          <a:p>
            <a:r>
              <a:rPr lang="en-US" sz="8000" dirty="0" smtClean="0"/>
              <a:t>Accessing a </a:t>
            </a:r>
            <a:r>
              <a:rPr lang="en-US" sz="8000" dirty="0" err="1" smtClean="0"/>
              <a:t>DataFrame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4458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/>
              <a:t>DataFrame</a:t>
            </a:r>
            <a:r>
              <a:rPr lang="en-US" b="1" dirty="0" smtClean="0"/>
              <a:t> : </a:t>
            </a:r>
            <a:r>
              <a:rPr lang="en-US" dirty="0" smtClean="0"/>
              <a:t>Access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010" y="2173208"/>
            <a:ext cx="4102100" cy="382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845239">
            <a:off x="2046028" y="2508069"/>
            <a:ext cx="2336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df.loc</a:t>
            </a:r>
            <a:r>
              <a:rPr lang="en-US" sz="3200" b="1" dirty="0" smtClean="0"/>
              <a:t>[‘</a:t>
            </a:r>
            <a:r>
              <a:rPr lang="en-US" sz="3200" b="1" dirty="0"/>
              <a:t>A</a:t>
            </a:r>
            <a:r>
              <a:rPr lang="en-US" sz="3200" b="1" dirty="0" smtClean="0"/>
              <a:t>’:’B’]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03431" y="5674799"/>
            <a:ext cx="1598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df</a:t>
            </a:r>
            <a:r>
              <a:rPr lang="en-US" sz="3200" b="1" dirty="0" smtClean="0"/>
              <a:t>[‘age’]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 rot="3237482">
            <a:off x="7803322" y="2615675"/>
            <a:ext cx="2575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df.iloc</a:t>
            </a:r>
            <a:r>
              <a:rPr lang="en-US" sz="3200" b="1" dirty="0" smtClean="0"/>
              <a:t>[:-0, :-0]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77149" y="3278778"/>
            <a:ext cx="1929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df.iloc</a:t>
            </a:r>
            <a:r>
              <a:rPr lang="en-US" sz="3200" b="1" dirty="0" smtClean="0"/>
              <a:t>[:-1]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 rot="908229">
            <a:off x="1136235" y="4366339"/>
            <a:ext cx="2352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df.ix</a:t>
            </a:r>
            <a:r>
              <a:rPr lang="en-US" sz="3200" b="1" dirty="0" smtClean="0"/>
              <a:t>[‘d’:, :-0]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743531" y="1998380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df</a:t>
            </a:r>
            <a:r>
              <a:rPr lang="en-US" sz="3200" b="1" dirty="0" smtClean="0"/>
              <a:t>[:-3]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 rot="19450161">
            <a:off x="2949962" y="5626669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df</a:t>
            </a:r>
            <a:r>
              <a:rPr lang="en-US" sz="3200" b="1" dirty="0" smtClean="0"/>
              <a:t>[‘name’][10]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 rot="2183011">
            <a:off x="7062070" y="4792996"/>
            <a:ext cx="1605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df.ix</a:t>
            </a:r>
            <a:r>
              <a:rPr lang="en-US" sz="3200" b="1" dirty="0" smtClean="0"/>
              <a:t>[:,0]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9957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b="1" dirty="0" smtClean="0"/>
              <a:t>[]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287691" cy="10672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Standard </a:t>
            </a:r>
            <a:r>
              <a:rPr lang="en-US" dirty="0" err="1" smtClean="0"/>
              <a:t>getitem</a:t>
            </a:r>
            <a:r>
              <a:rPr lang="en-US" dirty="0" smtClean="0"/>
              <a:t> method for accessing the data frame</a:t>
            </a:r>
          </a:p>
          <a:p>
            <a:r>
              <a:rPr lang="en-US" dirty="0" smtClean="0"/>
              <a:t>Pandas does a lot of guessing. Either experiment or look at the source code</a:t>
            </a:r>
          </a:p>
          <a:p>
            <a:r>
              <a:rPr lang="en-US" dirty="0" smtClean="0"/>
              <a:t>Below you shows accessing by a column like a dictionary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270" y="0"/>
            <a:ext cx="2765813" cy="21487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442" y="2958532"/>
            <a:ext cx="4312837" cy="18239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25599" y="5691808"/>
            <a:ext cx="5885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more on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boolean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array indexing see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Numpy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docs.scipy.org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/doc/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numpy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/user/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basics.indexing.html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5599" y="4827979"/>
            <a:ext cx="7678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help on slicing magic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stackoverflow.com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/questions/509211/explain-pythons-slice-notation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54" y="3058418"/>
            <a:ext cx="1811366" cy="2310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546" y="3083325"/>
            <a:ext cx="2548370" cy="17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b="1" dirty="0" smtClean="0"/>
              <a:t>[]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67283"/>
          </a:xfrm>
        </p:spPr>
        <p:txBody>
          <a:bodyPr>
            <a:normAutofit/>
          </a:bodyPr>
          <a:lstStyle/>
          <a:p>
            <a:r>
              <a:rPr lang="en-US" dirty="0" smtClean="0"/>
              <a:t>Accessing the rows</a:t>
            </a:r>
          </a:p>
          <a:p>
            <a:r>
              <a:rPr lang="en-US" dirty="0" smtClean="0"/>
              <a:t>Note: with </a:t>
            </a:r>
            <a:r>
              <a:rPr lang="en-US" b="1" dirty="0"/>
              <a:t>i</a:t>
            </a:r>
            <a:r>
              <a:rPr lang="en-US" b="1" dirty="0" smtClean="0"/>
              <a:t>ntegers</a:t>
            </a:r>
            <a:r>
              <a:rPr lang="en-US" dirty="0" smtClean="0"/>
              <a:t> it is </a:t>
            </a:r>
            <a:r>
              <a:rPr lang="en-US" b="1" dirty="0" smtClean="0"/>
              <a:t>exclusive</a:t>
            </a:r>
            <a:r>
              <a:rPr lang="en-US" dirty="0" smtClean="0"/>
              <a:t> and with </a:t>
            </a:r>
            <a:r>
              <a:rPr lang="en-US" b="1" dirty="0" smtClean="0"/>
              <a:t>labels </a:t>
            </a:r>
            <a:r>
              <a:rPr lang="en-US" dirty="0" smtClean="0"/>
              <a:t>it is </a:t>
            </a:r>
            <a:r>
              <a:rPr lang="en-US" b="1" dirty="0" err="1" smtClean="0"/>
              <a:t>inculsive</a:t>
            </a:r>
            <a:r>
              <a:rPr lang="en-US" b="1" dirty="0" smtClean="0"/>
              <a:t> </a:t>
            </a:r>
            <a:r>
              <a:rPr lang="en-US" dirty="0" smtClean="0"/>
              <a:t>of the end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270" y="0"/>
            <a:ext cx="2765813" cy="21487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970" y="2913017"/>
            <a:ext cx="2654300" cy="2146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74" y="3021391"/>
            <a:ext cx="2501900" cy="1663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73" y="3021390"/>
            <a:ext cx="1928652" cy="10934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528" y="3021390"/>
            <a:ext cx="2876152" cy="22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b="1" dirty="0" smtClean="0"/>
              <a:t>[]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287691" cy="1067283"/>
          </a:xfrm>
        </p:spPr>
        <p:txBody>
          <a:bodyPr/>
          <a:lstStyle/>
          <a:p>
            <a:r>
              <a:rPr lang="en-US" dirty="0" smtClean="0"/>
              <a:t>But what if you want to access the 3</a:t>
            </a:r>
            <a:r>
              <a:rPr lang="en-US" baseline="30000" dirty="0" smtClean="0"/>
              <a:t>rd</a:t>
            </a:r>
            <a:r>
              <a:rPr lang="en-US" dirty="0" smtClean="0"/>
              <a:t>  row?</a:t>
            </a:r>
          </a:p>
          <a:p>
            <a:r>
              <a:rPr lang="en-US" dirty="0" smtClean="0"/>
              <a:t>You can’t with [] because it’s looking for </a:t>
            </a:r>
            <a:r>
              <a:rPr lang="en-US" b="1" dirty="0" smtClean="0"/>
              <a:t>2 </a:t>
            </a:r>
            <a:r>
              <a:rPr lang="en-US" dirty="0" smtClean="0"/>
              <a:t>as a </a:t>
            </a:r>
            <a:r>
              <a:rPr lang="en-US" b="1" dirty="0" smtClean="0"/>
              <a:t>column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270" y="0"/>
            <a:ext cx="2765813" cy="21487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27" y="2800225"/>
            <a:ext cx="4102100" cy="382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1" y="3141827"/>
            <a:ext cx="3135086" cy="22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9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6368" y="2359152"/>
            <a:ext cx="4031198" cy="1820962"/>
          </a:xfrm>
        </p:spPr>
        <p:txBody>
          <a:bodyPr>
            <a:normAutofit/>
          </a:bodyPr>
          <a:lstStyle/>
          <a:p>
            <a:r>
              <a:rPr lang="en-US" dirty="0" smtClean="0"/>
              <a:t>A common conception of what all </a:t>
            </a:r>
            <a:r>
              <a:rPr lang="en-US" b="1" dirty="0"/>
              <a:t>D</a:t>
            </a:r>
            <a:r>
              <a:rPr lang="en-US" b="1" dirty="0" smtClean="0"/>
              <a:t>ata Science</a:t>
            </a:r>
            <a:r>
              <a:rPr lang="en-US" dirty="0" smtClean="0"/>
              <a:t> is. Analysis.</a:t>
            </a:r>
            <a:endParaRPr lang="en-US" dirty="0"/>
          </a:p>
          <a:p>
            <a:r>
              <a:rPr lang="en-US" sz="1600" dirty="0" smtClean="0"/>
              <a:t>Requires skills Machine Learning, Mathematics, Statistics and Domain Expertise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9" y="1891454"/>
            <a:ext cx="6693182" cy="40233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57344" y="1767840"/>
            <a:ext cx="2519207" cy="33284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5" idx="7"/>
            <a:endCxn id="3" idx="0"/>
          </p:cNvCxnSpPr>
          <p:nvPr/>
        </p:nvCxnSpPr>
        <p:spPr>
          <a:xfrm rot="16200000" flipH="1">
            <a:off x="8117855" y="945041"/>
            <a:ext cx="103877" cy="2724345"/>
          </a:xfrm>
          <a:prstGeom prst="curvedConnector3">
            <a:avLst>
              <a:gd name="adj1" fmla="val -68931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Data Science Process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095999"/>
            <a:ext cx="643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3" invalidUrl="http://pdf.th7.cn/down/files/1407/Doing Data Science.pdf"/>
              </a:rPr>
              <a:t>Rachel Schutt &amp; Cathy O’Neil in Doing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4" invalidUrl="http://pdf.th7.cn/down/files/1407/Doing Data Science.pdf"/>
              </a:rPr>
              <a:t>Data Science: Straight Talk From the Frontline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52607"/>
            <a:ext cx="12222480" cy="705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b="1" dirty="0" err="1" smtClean="0"/>
              <a:t>loc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err="1" smtClean="0"/>
              <a:t>iloc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287691" cy="1067283"/>
          </a:xfrm>
        </p:spPr>
        <p:txBody>
          <a:bodyPr>
            <a:normAutofit/>
          </a:bodyPr>
          <a:lstStyle/>
          <a:p>
            <a:r>
              <a:rPr lang="en-US" b="1" dirty="0" err="1"/>
              <a:t>iloc</a:t>
            </a:r>
            <a:r>
              <a:rPr lang="en-US" dirty="0"/>
              <a:t> is for accessing </a:t>
            </a:r>
            <a:r>
              <a:rPr lang="en-US" b="1" dirty="0"/>
              <a:t>by integer </a:t>
            </a:r>
            <a:r>
              <a:rPr lang="en-US" dirty="0" smtClean="0"/>
              <a:t>&amp; integers are </a:t>
            </a:r>
            <a:r>
              <a:rPr lang="en-US" b="1" dirty="0" smtClean="0"/>
              <a:t>exclusive </a:t>
            </a:r>
            <a:r>
              <a:rPr lang="en-US" dirty="0"/>
              <a:t>of the end </a:t>
            </a:r>
            <a:r>
              <a:rPr lang="en-US" dirty="0" smtClean="0"/>
              <a:t>value</a:t>
            </a:r>
            <a:endParaRPr lang="en-US" b="1" dirty="0" smtClean="0"/>
          </a:p>
          <a:p>
            <a:r>
              <a:rPr lang="en-US" b="1" dirty="0" err="1" smtClean="0"/>
              <a:t>loc</a:t>
            </a:r>
            <a:r>
              <a:rPr lang="en-US" dirty="0" smtClean="0"/>
              <a:t> is for accessing </a:t>
            </a:r>
            <a:r>
              <a:rPr lang="en-US" b="1" dirty="0" smtClean="0"/>
              <a:t>by label </a:t>
            </a:r>
            <a:r>
              <a:rPr lang="en-US" dirty="0" smtClean="0"/>
              <a:t>&amp; labels are </a:t>
            </a:r>
            <a:r>
              <a:rPr lang="en-US" b="1" dirty="0"/>
              <a:t>i</a:t>
            </a:r>
            <a:r>
              <a:rPr lang="en-US" b="1" dirty="0" smtClean="0"/>
              <a:t>nclusive</a:t>
            </a:r>
            <a:r>
              <a:rPr lang="en-US" dirty="0" smtClean="0"/>
              <a:t> of the end 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270" y="0"/>
            <a:ext cx="2765813" cy="21487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609" y="3021391"/>
            <a:ext cx="3298433" cy="334815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863" y="2989100"/>
            <a:ext cx="3034884" cy="19878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076" y="2976037"/>
            <a:ext cx="2285798" cy="21557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10" y="3021391"/>
            <a:ext cx="2123669" cy="24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79" y="6158939"/>
            <a:ext cx="12192001" cy="705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b="1" dirty="0" smtClean="0"/>
              <a:t>ix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287691" cy="1524483"/>
          </a:xfrm>
        </p:spPr>
        <p:txBody>
          <a:bodyPr>
            <a:normAutofit/>
          </a:bodyPr>
          <a:lstStyle/>
          <a:p>
            <a:r>
              <a:rPr lang="en-US" b="1" dirty="0"/>
              <a:t>i</a:t>
            </a:r>
            <a:r>
              <a:rPr lang="en-US" b="1" dirty="0" smtClean="0"/>
              <a:t>x </a:t>
            </a:r>
            <a:r>
              <a:rPr lang="en-US" dirty="0" smtClean="0"/>
              <a:t>is for accessing </a:t>
            </a:r>
            <a:r>
              <a:rPr lang="en-US" b="1" dirty="0" smtClean="0"/>
              <a:t>by integer and label </a:t>
            </a:r>
            <a:endParaRPr lang="en-US" dirty="0"/>
          </a:p>
          <a:p>
            <a:r>
              <a:rPr lang="en-US" dirty="0" smtClean="0"/>
              <a:t>integers </a:t>
            </a:r>
            <a:r>
              <a:rPr lang="en-US" dirty="0"/>
              <a:t>are </a:t>
            </a:r>
            <a:r>
              <a:rPr lang="en-US" b="1" dirty="0"/>
              <a:t>exclusive </a:t>
            </a:r>
            <a:r>
              <a:rPr lang="en-US" dirty="0"/>
              <a:t>of the end value</a:t>
            </a:r>
            <a:endParaRPr lang="en-US" b="1" dirty="0"/>
          </a:p>
          <a:p>
            <a:r>
              <a:rPr lang="en-US" dirty="0" smtClean="0"/>
              <a:t>labels </a:t>
            </a:r>
            <a:r>
              <a:rPr lang="en-US" dirty="0"/>
              <a:t>are </a:t>
            </a:r>
            <a:r>
              <a:rPr lang="en-US" b="1" dirty="0"/>
              <a:t>inclusive</a:t>
            </a:r>
            <a:r>
              <a:rPr lang="en-US" dirty="0"/>
              <a:t> of the end value</a:t>
            </a:r>
          </a:p>
          <a:p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270" y="0"/>
            <a:ext cx="2765813" cy="21487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53" y="3370217"/>
            <a:ext cx="1941907" cy="23950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065" y="3358588"/>
            <a:ext cx="2927810" cy="3016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690" y="3358588"/>
            <a:ext cx="2877857" cy="2377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656" y="3358587"/>
            <a:ext cx="3153632" cy="22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4220083"/>
          </a:xfrm>
        </p:spPr>
        <p:txBody>
          <a:bodyPr>
            <a:normAutofit/>
          </a:bodyPr>
          <a:lstStyle/>
          <a:p>
            <a:r>
              <a:rPr lang="en-US" sz="8000" dirty="0" smtClean="0"/>
              <a:t>Other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8823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21" y="1927922"/>
            <a:ext cx="4404614" cy="3740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095999"/>
            <a:ext cx="5434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4" invalidUrl="http://pdf.th7.cn/down/files/1407/Doing Data Science.pdf"/>
              </a:rPr>
              <a:t>Drew Conway via Doing Data Science: Straight Talk From the Frontline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Library Compatibility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97" y="0"/>
            <a:ext cx="3563903" cy="214230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369040" y="875212"/>
            <a:ext cx="822960" cy="60089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862456" y="1338945"/>
            <a:ext cx="1506583" cy="685018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7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5679" y="2862871"/>
            <a:ext cx="4162697" cy="1434809"/>
          </a:xfrm>
        </p:spPr>
        <p:txBody>
          <a:bodyPr>
            <a:normAutofit/>
          </a:bodyPr>
          <a:lstStyle/>
          <a:p>
            <a:r>
              <a:rPr lang="en-US" b="1" dirty="0" smtClean="0"/>
              <a:t>Data Science </a:t>
            </a:r>
            <a:r>
              <a:rPr lang="en-US" dirty="0" smtClean="0"/>
              <a:t>actually spends 80% of the </a:t>
            </a:r>
            <a:r>
              <a:rPr lang="en-US" smtClean="0"/>
              <a:t>time doing</a:t>
            </a:r>
            <a:endParaRPr lang="en-US" dirty="0"/>
          </a:p>
          <a:p>
            <a:r>
              <a:rPr lang="en-US" sz="1600" dirty="0" smtClean="0"/>
              <a:t>Requires skills in Computer Science, Domain Expertise, and Mathematics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9" y="1891454"/>
            <a:ext cx="6693182" cy="40233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79060" y="2208446"/>
            <a:ext cx="4133088" cy="16946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>
            <a:stCxn id="5" idx="7"/>
            <a:endCxn id="3" idx="0"/>
          </p:cNvCxnSpPr>
          <p:nvPr/>
        </p:nvCxnSpPr>
        <p:spPr>
          <a:xfrm rot="16200000" flipH="1">
            <a:off x="7013827" y="449671"/>
            <a:ext cx="406244" cy="4420157"/>
          </a:xfrm>
          <a:prstGeom prst="curvedConnector3">
            <a:avLst>
              <a:gd name="adj1" fmla="val -1173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095999"/>
            <a:ext cx="643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3" invalidUrl="http://pdf.th7.cn/down/files/1407/Doing Data Science.pdf"/>
              </a:rPr>
              <a:t>Rachel Schutt &amp; Cathy O’Neil in Doing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4" invalidUrl="http://pdf.th7.cn/down/files/1407/Doing Data Science.pdf"/>
              </a:rPr>
              <a:t>Data Science: Straight Talk From the Frontline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2400" y="6248399"/>
            <a:ext cx="643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5" invalidUrl="http://pdf.th7.cn/down/files/1407/Doing Data Science.pdf"/>
              </a:rPr>
              <a:t>Rachel Schutt &amp; Cathy O’Neil in Doing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6" invalidUrl="http://pdf.th7.cn/down/files/1407/Doing Data Science.pdf"/>
              </a:rPr>
              <a:t>Data Science: Straight Talk From the Frontline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9" y="1891454"/>
            <a:ext cx="6693182" cy="40233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34888" y="4279392"/>
            <a:ext cx="3346591" cy="2048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6" idx="5"/>
          </p:cNvCxnSpPr>
          <p:nvPr/>
        </p:nvCxnSpPr>
        <p:spPr>
          <a:xfrm rot="5400000" flipH="1" flipV="1">
            <a:off x="7553356" y="4363466"/>
            <a:ext cx="602248" cy="2726196"/>
          </a:xfrm>
          <a:prstGeom prst="curvedConnector3">
            <a:avLst>
              <a:gd name="adj1" fmla="val -8776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319553" y="3812153"/>
            <a:ext cx="4162697" cy="20805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Data Science </a:t>
            </a:r>
            <a:r>
              <a:rPr lang="en-US" dirty="0" smtClean="0"/>
              <a:t>tends to struggle when communicating and delivering actionable insights</a:t>
            </a:r>
          </a:p>
          <a:p>
            <a:r>
              <a:rPr lang="en-US" sz="1600" dirty="0" smtClean="0"/>
              <a:t>Requires skills in Communication, Data Visualization, Domain Expertise, Statistics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679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7825" y="1914144"/>
            <a:ext cx="5522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Science </a:t>
            </a:r>
            <a:r>
              <a:rPr lang="en-US" sz="2400" dirty="0" smtClean="0"/>
              <a:t>really incorporates many different jobs and skills  </a:t>
            </a:r>
          </a:p>
          <a:p>
            <a:endParaRPr lang="en-US" sz="2400" dirty="0"/>
          </a:p>
          <a:p>
            <a:r>
              <a:rPr lang="en-US" sz="2400" dirty="0" smtClean="0"/>
              <a:t>Being a “</a:t>
            </a:r>
            <a:r>
              <a:rPr lang="en-US" sz="2400" b="1" dirty="0"/>
              <a:t>d</a:t>
            </a:r>
            <a:r>
              <a:rPr lang="en-US" sz="2400" b="1" dirty="0" smtClean="0"/>
              <a:t>ata </a:t>
            </a:r>
            <a:r>
              <a:rPr lang="en-US" sz="2400" b="1" dirty="0"/>
              <a:t>s</a:t>
            </a:r>
            <a:r>
              <a:rPr lang="en-US" sz="2400" b="1" dirty="0" smtClean="0"/>
              <a:t>cientist</a:t>
            </a:r>
            <a:r>
              <a:rPr lang="en-US" sz="2400" dirty="0" smtClean="0"/>
              <a:t>”</a:t>
            </a:r>
            <a:r>
              <a:rPr lang="en-US" sz="2400" b="1" dirty="0" smtClean="0"/>
              <a:t> </a:t>
            </a:r>
            <a:r>
              <a:rPr lang="en-US" sz="2400" dirty="0" smtClean="0"/>
              <a:t>is very </a:t>
            </a:r>
            <a:r>
              <a:rPr lang="en-US" sz="2400" dirty="0"/>
              <a:t>much like </a:t>
            </a:r>
            <a:r>
              <a:rPr lang="en-US" sz="2400" dirty="0" smtClean="0"/>
              <a:t>being a </a:t>
            </a:r>
            <a:r>
              <a:rPr lang="en-US" sz="2400" b="1" dirty="0" smtClean="0"/>
              <a:t>“full </a:t>
            </a:r>
            <a:r>
              <a:rPr lang="en-US" sz="2400" b="1" dirty="0"/>
              <a:t>stack developer</a:t>
            </a:r>
            <a:r>
              <a:rPr lang="en-US" sz="2400" b="1" dirty="0" smtClean="0"/>
              <a:t>”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At Teem we now have a teem of 8 people with a variety of specialties - Exploring the data, creating a data warehouse, data pipeline creation, visualization creation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338" y="2954108"/>
            <a:ext cx="3657342" cy="38134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313" y="0"/>
            <a:ext cx="3853184" cy="2954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095999"/>
            <a:ext cx="643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5" invalidUrl="http://pdf.th7.cn/down/files/1407/Doing Data Science.pdf"/>
              </a:rPr>
              <a:t>Rachel Schutt &amp; Cathy O’Neil in Doing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6" invalidUrl="http://pdf.th7.cn/down/files/1407/Doing Data Science.pdf"/>
              </a:rPr>
              <a:t>Data Science: Straight Talk From the Frontline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45643" y="487680"/>
            <a:ext cx="6435446" cy="5571851"/>
            <a:chOff x="745643" y="487680"/>
            <a:chExt cx="6435446" cy="55718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643" y="487680"/>
              <a:ext cx="6435446" cy="557185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36192" y="2999232"/>
              <a:ext cx="34309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chemeClr val="bg1"/>
                  </a:solidFill>
                </a:rPr>
                <a:t>Data Science</a:t>
              </a:r>
              <a:endParaRPr lang="en-US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4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2503</TotalTime>
  <Words>1401</Words>
  <Application>Microsoft Macintosh PowerPoint</Application>
  <PresentationFormat>Widescreen</PresentationFormat>
  <Paragraphs>256</Paragraphs>
  <Slides>54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Calibri Light</vt:lpstr>
      <vt:lpstr>Mangal</vt:lpstr>
      <vt:lpstr>Arial</vt:lpstr>
      <vt:lpstr>Retrospect</vt:lpstr>
      <vt:lpstr>Document</vt:lpstr>
      <vt:lpstr>Data Science with Python and Pandas</vt:lpstr>
      <vt:lpstr>About Me</vt:lpstr>
      <vt:lpstr>What is Data Science?</vt:lpstr>
      <vt:lpstr>Data Science</vt:lpstr>
      <vt:lpstr>Data Science Process</vt:lpstr>
      <vt:lpstr>Data Science Process</vt:lpstr>
      <vt:lpstr>Data Science Process</vt:lpstr>
      <vt:lpstr>Data Science</vt:lpstr>
      <vt:lpstr>PowerPoint Presentation</vt:lpstr>
      <vt:lpstr>So what about Python?</vt:lpstr>
      <vt:lpstr>So what about Python?</vt:lpstr>
      <vt:lpstr>Ok, So what about this Pandas thing?</vt:lpstr>
      <vt:lpstr>The Pandas thing</vt:lpstr>
      <vt:lpstr>The DataFrame</vt:lpstr>
      <vt:lpstr>The DataFrame</vt:lpstr>
      <vt:lpstr>The DataFrame</vt:lpstr>
      <vt:lpstr>Aside : The Series</vt:lpstr>
      <vt:lpstr>The Index</vt:lpstr>
      <vt:lpstr>The Index : Data Alignment</vt:lpstr>
      <vt:lpstr>The Index : Data Alignment</vt:lpstr>
      <vt:lpstr>Data Science with Pandas</vt:lpstr>
      <vt:lpstr>Data Science with Pandas</vt:lpstr>
      <vt:lpstr>IO and Format Conversion</vt:lpstr>
      <vt:lpstr>IO and Format Conversion</vt:lpstr>
      <vt:lpstr>Descriptive Tools</vt:lpstr>
      <vt:lpstr>Mutability</vt:lpstr>
      <vt:lpstr>Filtering</vt:lpstr>
      <vt:lpstr>Flexible Accessing</vt:lpstr>
      <vt:lpstr>Handling Missing Values</vt:lpstr>
      <vt:lpstr>Statistics and Math</vt:lpstr>
      <vt:lpstr>Groupby Aggregation</vt:lpstr>
      <vt:lpstr>Data Alignment</vt:lpstr>
      <vt:lpstr>Date Time Handling</vt:lpstr>
      <vt:lpstr>Data Visualization</vt:lpstr>
      <vt:lpstr>Library Compatibility</vt:lpstr>
      <vt:lpstr>Data Science with Pandas</vt:lpstr>
      <vt:lpstr>In Summary…</vt:lpstr>
      <vt:lpstr>Thank You!</vt:lpstr>
      <vt:lpstr>Extra Slides this way…</vt:lpstr>
      <vt:lpstr>Links and References</vt:lpstr>
      <vt:lpstr>Creating a DataFrame </vt:lpstr>
      <vt:lpstr>The DataFrame : Creation</vt:lpstr>
      <vt:lpstr>The DataFrame : Creation</vt:lpstr>
      <vt:lpstr>The DataFrame : Creation</vt:lpstr>
      <vt:lpstr>Accessing a DataFrame</vt:lpstr>
      <vt:lpstr>The DataFrame : Access Methods</vt:lpstr>
      <vt:lpstr>The DataFrame : []</vt:lpstr>
      <vt:lpstr>The DataFrame : []</vt:lpstr>
      <vt:lpstr>The DataFrame : []</vt:lpstr>
      <vt:lpstr>The DataFrame : loc and iloc</vt:lpstr>
      <vt:lpstr>The DataFrame : ix </vt:lpstr>
      <vt:lpstr>Other</vt:lpstr>
      <vt:lpstr>Data Science</vt:lpstr>
      <vt:lpstr>Library Compatibility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Python and Pandas</dc:title>
  <dc:creator>Dylan Gregersen</dc:creator>
  <cp:lastModifiedBy>Dylan Gregersen</cp:lastModifiedBy>
  <cp:revision>75</cp:revision>
  <dcterms:created xsi:type="dcterms:W3CDTF">2017-01-10T02:02:37Z</dcterms:created>
  <dcterms:modified xsi:type="dcterms:W3CDTF">2017-01-12T01:35:04Z</dcterms:modified>
</cp:coreProperties>
</file>